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3"/>
  </p:notesMasterIdLst>
  <p:sldIdLst>
    <p:sldId id="256" r:id="rId5"/>
    <p:sldId id="257" r:id="rId6"/>
    <p:sldId id="316" r:id="rId7"/>
    <p:sldId id="325" r:id="rId8"/>
    <p:sldId id="326" r:id="rId9"/>
    <p:sldId id="322" r:id="rId10"/>
    <p:sldId id="323" r:id="rId11"/>
    <p:sldId id="324" r:id="rId12"/>
  </p:sldIdLst>
  <p:sldSz cx="12192000" cy="6858000"/>
  <p:notesSz cx="6858000" cy="9144000"/>
  <p:embeddedFontLst>
    <p:embeddedFont>
      <p:font typeface="Amasis MT Pro Black" panose="02040A04050005020304" pitchFamily="18" charset="0"/>
      <p:bold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G마켓 산스 TTF Bold" panose="02000000000000000000" pitchFamily="2" charset="-127"/>
      <p:bold r:id="rId22"/>
    </p:embeddedFont>
    <p:embeddedFont>
      <p:font typeface="G마켓 산스 TTF Light" panose="02000000000000000000" pitchFamily="2" charset="-127"/>
      <p:regular r:id="rId23"/>
    </p:embeddedFont>
    <p:embeddedFont>
      <p:font typeface="G마켓 산스 TTF Medium" panose="02000000000000000000" pitchFamily="2" charset="-127"/>
      <p:regular r:id="rId24"/>
    </p:embeddedFont>
    <p:embeddedFont>
      <p:font typeface="Montserrat ExtraBold" panose="00000900000000000000" pitchFamily="2" charset="0"/>
      <p:bold r:id="rId25"/>
      <p:boldItalic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310" userDrawn="1">
          <p15:clr>
            <a:srgbClr val="A4A3A4"/>
          </p15:clr>
        </p15:guide>
        <p15:guide id="4" pos="3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17FD"/>
    <a:srgbClr val="5DBC88"/>
    <a:srgbClr val="98D4B3"/>
    <a:srgbClr val="9EBAAB"/>
    <a:srgbClr val="71A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306" y="120"/>
      </p:cViewPr>
      <p:guideLst>
        <p:guide orient="horz" pos="2183"/>
        <p:guide pos="3840"/>
        <p:guide pos="7310"/>
        <p:guide pos="3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B254F2-A268-410D-BB06-A211854B6318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18252-A958-415B-BB41-D3BA88A32C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112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18252-A958-415B-BB41-D3BA88A32C3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832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18252-A958-415B-BB41-D3BA88A32C3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49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18252-A958-415B-BB41-D3BA88A32C3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161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9C62FD-F84F-4ECE-9AD4-AE088C86F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C6C5BE-AC2E-40C9-9669-A65F8F1C63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78A863-E518-481C-9848-DC374820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DE4F35-1AD4-4BCF-8664-C74A41025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C3A02-2956-4AF2-AD6A-2FC3013DB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832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7630BA-2353-4FD4-B7E4-A9F63D318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1E4351-593C-44B3-B98C-0B4FEA21A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821F33-29B2-459A-86FB-30F4A1F26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62C99B-59EF-488C-B8A7-F08D32210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81A3C-E7A4-40DB-8AFD-E8340192B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177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50F908-DC85-4F50-90B6-4AC17BD69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24F3DE-D10F-4A4E-96BE-1D339B225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D9F471-5810-481C-8B4D-8D177ADE4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DEBD32-D097-4A15-8181-603E54079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4AE21C-6730-4A8D-85AC-3E1BBF05E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345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881F05-E420-4530-8CF1-E5D9CAA60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CFC209-D495-49C0-A7EB-F8B7840B9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85257A-BAF8-4675-A12E-E2E96DD2E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4A500-8AE6-403F-B0B8-0E67B7852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3D27FA-78DA-4FE4-817E-264376679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01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DAD3B-67B4-4DE7-89A0-AD211CBC0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421FFE-6067-4E11-B02E-5202053CA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F1DE7A-069F-48CB-A793-474D13D83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E111F2-5917-4B85-9136-FC223B525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5BC5D7-C89A-4B3E-9E03-3AB77F75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827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475C8-C2B4-46D9-A633-D8F25CDFC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AE7C69-F46F-4B4E-8EF7-919937565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7E1606-A950-408C-B011-DAB6884A0E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CE0DEF-F1C4-41D8-A96C-1ADF5A1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96E0FF-DD98-481E-9A8E-7BCABD19C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821B53-EADE-4609-A263-C571AF12E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527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FCC213-D860-4D88-A88F-B2023CED3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A7CCBD-5F5C-478D-AEB0-909D375EC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8C76F0-400D-4E11-AA45-958F0E6C3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0F96789-ABD2-4C06-B086-2B22E373E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32C4423-A2B5-45CA-9F7F-F57828F480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33C7C5-7D23-48B4-B457-602DA441A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22A694-E6B4-45E0-8F12-50471647A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91A8A7-D40E-4AF3-93DC-4BC5019DE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7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6E74B-9CB5-4451-8E2D-365CC8391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8CCDE4E-485D-4FF4-83DD-AC4968E76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A83C395-8E3C-4AA7-A441-543517EE8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01FE1B-92A3-40ED-A44E-46CFE8CD7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91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37A326-95F3-40FE-8F50-3C2BE7D05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053160-0ECC-4C5B-93CB-10001061A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EB2D0D-7F2C-4EB5-B0F0-72159FE94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47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2E3686-046F-48FC-8098-69E64C8F0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BF9DF4-6E8C-447B-9884-6E4E1FABC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14A419-5FE8-40D0-884D-84E539BCB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4717AA-EF31-4703-B799-7DB109EC6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5B3506-1E0E-4E16-950E-E02C4E6AE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2392FC-5B14-47D5-8845-08695A7E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7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D436E0-B424-404E-9585-29ABECBFE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1C4BA8-B14B-4B24-A115-D7034F6441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DFEB31-AF22-4B7C-B6E5-7002C2E8D2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DEB52C-01D5-4E51-805D-1FEE11C2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290B96-77D0-4D78-846D-F34DD37B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AC09B2-DFF3-41EC-BDB0-629BAD68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85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E55775-7A1D-4B95-8D76-657ABD5E2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ACB013-0D08-43CE-8625-1DBDDA819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14AC8F-4727-4ACF-B5C3-CFE6AD3660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36F071-9796-478C-BD8A-E64853A43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635C38-C88C-4B57-B75E-547A32B46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3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458227" y="912426"/>
            <a:ext cx="47484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8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월 </a:t>
            </a: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16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일 </a:t>
            </a: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meeting</a:t>
            </a:r>
            <a:endParaRPr lang="en-US" sz="4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341FAF8-6E8A-4596-AE66-9F41C5062492}"/>
              </a:ext>
            </a:extLst>
          </p:cNvPr>
          <p:cNvSpPr txBox="1"/>
          <p:nvPr/>
        </p:nvSpPr>
        <p:spPr>
          <a:xfrm>
            <a:off x="606055" y="3311807"/>
            <a:ext cx="36745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조민준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8CDE31-5649-41B6-8BE8-47AA1B1E5717}"/>
              </a:ext>
            </a:extLst>
          </p:cNvPr>
          <p:cNvSpPr txBox="1"/>
          <p:nvPr/>
        </p:nvSpPr>
        <p:spPr>
          <a:xfrm>
            <a:off x="496327" y="6197212"/>
            <a:ext cx="6815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>
                    <a:alpha val="5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Page 01</a:t>
            </a:r>
          </a:p>
        </p:txBody>
      </p:sp>
      <p:pic>
        <p:nvPicPr>
          <p:cNvPr id="1028" name="Picture 4" descr="Brazo robótico">
            <a:extLst>
              <a:ext uri="{FF2B5EF4-FFF2-40B4-BE49-F238E27FC236}">
                <a16:creationId xmlns:a16="http://schemas.microsoft.com/office/drawing/2014/main" id="{0530C92F-EEE9-B325-4238-7C8345659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38" y="4442304"/>
            <a:ext cx="1754908" cy="175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592705-FF3A-3C1B-DF37-646BF91847FF}"/>
              </a:ext>
            </a:extLst>
          </p:cNvPr>
          <p:cNvSpPr txBox="1"/>
          <p:nvPr/>
        </p:nvSpPr>
        <p:spPr>
          <a:xfrm>
            <a:off x="546343" y="2274838"/>
            <a:ext cx="100939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CNC 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결합 모델</a:t>
            </a:r>
            <a:b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</a:b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 </a:t>
            </a:r>
            <a:endParaRPr lang="en-US" sz="4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4055124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484403" y="997092"/>
            <a:ext cx="31518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8CDE31-5649-41B6-8BE8-47AA1B1E5717}"/>
              </a:ext>
            </a:extLst>
          </p:cNvPr>
          <p:cNvSpPr txBox="1"/>
          <p:nvPr/>
        </p:nvSpPr>
        <p:spPr>
          <a:xfrm>
            <a:off x="496327" y="6197212"/>
            <a:ext cx="6815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>
                    <a:alpha val="5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Page 02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10A290-6FAA-44DE-A4E8-543147A35DEE}"/>
              </a:ext>
            </a:extLst>
          </p:cNvPr>
          <p:cNvSpPr txBox="1"/>
          <p:nvPr/>
        </p:nvSpPr>
        <p:spPr>
          <a:xfrm>
            <a:off x="1938013" y="2782671"/>
            <a:ext cx="1507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01.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D76257-77DB-73E7-DB45-5C4E604A46F9}"/>
              </a:ext>
            </a:extLst>
          </p:cNvPr>
          <p:cNvSpPr txBox="1"/>
          <p:nvPr/>
        </p:nvSpPr>
        <p:spPr>
          <a:xfrm>
            <a:off x="2060315" y="3613437"/>
            <a:ext cx="23334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데이터 설명 및 실험계획</a:t>
            </a:r>
            <a:endParaRPr lang="en-US" sz="2000" dirty="0"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83B847-9079-8AC1-01D7-D4A221195467}"/>
              </a:ext>
            </a:extLst>
          </p:cNvPr>
          <p:cNvSpPr txBox="1"/>
          <p:nvPr/>
        </p:nvSpPr>
        <p:spPr>
          <a:xfrm>
            <a:off x="5437770" y="2782671"/>
            <a:ext cx="1507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02.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CFBD3B-9A3D-C581-AF13-F4DBED45A2C0}"/>
              </a:ext>
            </a:extLst>
          </p:cNvPr>
          <p:cNvSpPr txBox="1"/>
          <p:nvPr/>
        </p:nvSpPr>
        <p:spPr>
          <a:xfrm>
            <a:off x="5560072" y="3613437"/>
            <a:ext cx="23334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 </a:t>
            </a:r>
            <a:r>
              <a:rPr lang="ko-KR" alt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결합 모델</a:t>
            </a:r>
            <a:endParaRPr lang="en-US" sz="2000" dirty="0"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4571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193924" y="117806"/>
            <a:ext cx="2528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PART1 </a:t>
            </a:r>
            <a:r>
              <a:rPr lang="ko-KR" altLang="en-US" sz="1200" dirty="0" err="1">
                <a:solidFill>
                  <a:srgbClr val="000000"/>
                </a:solidFill>
              </a:rPr>
              <a:t>ㅣ데이터</a:t>
            </a:r>
            <a:r>
              <a:rPr lang="ko-KR" altLang="en-US" sz="1200" dirty="0">
                <a:solidFill>
                  <a:srgbClr val="000000"/>
                </a:solidFill>
              </a:rPr>
              <a:t> 설명 및 실험계획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17824" y="460280"/>
            <a:ext cx="2047355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데이터 설명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8232C8-C2EC-BB73-B842-C2C6700570A0}"/>
              </a:ext>
            </a:extLst>
          </p:cNvPr>
          <p:cNvSpPr txBox="1"/>
          <p:nvPr/>
        </p:nvSpPr>
        <p:spPr>
          <a:xfrm>
            <a:off x="535114" y="1221888"/>
            <a:ext cx="11148886" cy="713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rgbClr val="5DBC8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-</a:t>
            </a:r>
            <a:r>
              <a:rPr lang="en-US" altLang="ko-KR" sz="2000" dirty="0">
                <a:solidFill>
                  <a:srgbClr val="5DBC8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현재 데이터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000" dirty="0">
              <a:solidFill>
                <a:srgbClr val="000000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 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전류 예측 모델의 전류 데이터</a:t>
            </a:r>
            <a:r>
              <a:rPr lang="en-US" altLang="ko-KR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마모 정량화 </a:t>
            </a:r>
            <a:r>
              <a:rPr lang="en-US" altLang="ko-KR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dirty="0" err="1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절삭품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표면 이미지를 통한 정상</a:t>
            </a:r>
            <a:r>
              <a:rPr lang="en-US" altLang="ko-KR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마모 판단</a:t>
            </a:r>
            <a:endParaRPr lang="en-US" altLang="ko-KR" sz="32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문제점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342900" indent="-342900">
              <a:lnSpc>
                <a:spcPct val="110000"/>
              </a:lnSpc>
              <a:buAutoNum type="arabicPeriod"/>
            </a:pPr>
            <a:r>
              <a:rPr lang="ko-KR" altLang="en-US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종속변수로 사용될 변수의 부재</a:t>
            </a:r>
            <a:r>
              <a:rPr lang="en-US" altLang="ko-KR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AutoNum type="arabicPeriod"/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457200" indent="-457200">
              <a:lnSpc>
                <a:spcPct val="110000"/>
              </a:lnSpc>
              <a:buAutoNum type="arabicPeriod" startAt="2"/>
            </a:pPr>
            <a:r>
              <a:rPr lang="ko-KR" altLang="en-US" sz="2400" dirty="0" err="1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변수별</a:t>
            </a:r>
            <a:r>
              <a:rPr lang="ko-KR" altLang="en-US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데이터 개수의 차이</a:t>
            </a:r>
            <a:r>
              <a:rPr lang="en-US" altLang="ko-KR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 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0D2ADBD-946E-7C54-522C-24FC2747E87E}"/>
              </a:ext>
            </a:extLst>
          </p:cNvPr>
          <p:cNvCxnSpPr>
            <a:cxnSpLocks/>
          </p:cNvCxnSpPr>
          <p:nvPr/>
        </p:nvCxnSpPr>
        <p:spPr>
          <a:xfrm>
            <a:off x="800134" y="2388091"/>
            <a:ext cx="9497963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753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17824" y="460280"/>
            <a:ext cx="2505814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추가 실험 계획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8232C8-C2EC-BB73-B842-C2C6700570A0}"/>
              </a:ext>
            </a:extLst>
          </p:cNvPr>
          <p:cNvSpPr txBox="1"/>
          <p:nvPr/>
        </p:nvSpPr>
        <p:spPr>
          <a:xfrm>
            <a:off x="189260" y="997092"/>
            <a:ext cx="12239806" cy="913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ko-KR" sz="16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동일한 가공조건</a:t>
            </a:r>
            <a:r>
              <a:rPr lang="en-US" altLang="ko-KR" sz="16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- 1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[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전류 데이터의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통계값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1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tool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의 마모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픽셀수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절삭품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표면 이미지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]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</a:t>
            </a:r>
            <a:endParaRPr lang="en-US" altLang="ko-KR" sz="2400" b="1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000" dirty="0">
              <a:solidFill>
                <a:srgbClr val="000000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- 2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[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전류 데이터의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통계값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2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tool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의 마모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픽셀수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절삭품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표면 이미지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]</a:t>
            </a:r>
          </a:p>
          <a:p>
            <a:pPr>
              <a:lnSpc>
                <a:spcPct val="110000"/>
              </a:lnSpc>
            </a:pPr>
            <a:endParaRPr lang="en-US" altLang="ko-KR" sz="2400" b="1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000" dirty="0">
              <a:solidFill>
                <a:srgbClr val="000000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- 10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[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10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전류 데이터의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통계값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10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tool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의 마모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픽셀수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10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절삭품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표면 이미지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]</a:t>
            </a:r>
          </a:p>
          <a:p>
            <a:pPr>
              <a:lnSpc>
                <a:spcPct val="110000"/>
              </a:lnSpc>
            </a:pP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8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-&gt;</a:t>
            </a:r>
            <a:r>
              <a:rPr lang="ko-KR" altLang="en-US" sz="28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가공조건을 변경하며 데이터를 습득</a:t>
            </a:r>
            <a:endParaRPr lang="en-US" altLang="ko-KR" sz="28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342900" indent="-342900">
              <a:lnSpc>
                <a:spcPct val="110000"/>
              </a:lnSpc>
              <a:buAutoNum type="arabicPeriod"/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087499-38A4-33E9-E15D-E95AE02691E0}"/>
              </a:ext>
            </a:extLst>
          </p:cNvPr>
          <p:cNvSpPr txBox="1"/>
          <p:nvPr/>
        </p:nvSpPr>
        <p:spPr>
          <a:xfrm>
            <a:off x="4613200" y="3422765"/>
            <a:ext cx="148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5DBC88"/>
                </a:solidFill>
                <a:latin typeface="Amasis MT Pro Black" panose="020F0502020204030204" pitchFamily="18" charset="0"/>
              </a:rPr>
              <a:t>.</a:t>
            </a:r>
          </a:p>
          <a:p>
            <a:pPr algn="ctr"/>
            <a:r>
              <a:rPr lang="en-US" altLang="ko-KR" sz="2400" b="1" dirty="0">
                <a:solidFill>
                  <a:srgbClr val="5DBC88"/>
                </a:solidFill>
                <a:latin typeface="Amasis MT Pro Black" panose="020F0502020204030204" pitchFamily="18" charset="0"/>
              </a:rPr>
              <a:t>.</a:t>
            </a:r>
          </a:p>
          <a:p>
            <a:pPr algn="ctr"/>
            <a:r>
              <a:rPr lang="en-US" altLang="ko-KR" sz="2400" b="1" dirty="0">
                <a:solidFill>
                  <a:srgbClr val="5DBC88"/>
                </a:solidFill>
                <a:latin typeface="Amasis MT Pro Black" panose="020F0502020204030204" pitchFamily="18" charset="0"/>
              </a:rPr>
              <a:t>.</a:t>
            </a:r>
            <a:endParaRPr lang="ko-KR" altLang="en-US" sz="2000" b="1" dirty="0">
              <a:solidFill>
                <a:srgbClr val="5DBC88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A56E2-5825-C96A-04B3-04A43E3F56F3}"/>
              </a:ext>
            </a:extLst>
          </p:cNvPr>
          <p:cNvSpPr txBox="1"/>
          <p:nvPr/>
        </p:nvSpPr>
        <p:spPr>
          <a:xfrm>
            <a:off x="193924" y="117806"/>
            <a:ext cx="2528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PART1 </a:t>
            </a:r>
            <a:r>
              <a:rPr lang="ko-KR" altLang="en-US" sz="1200" dirty="0" err="1">
                <a:solidFill>
                  <a:srgbClr val="000000"/>
                </a:solidFill>
              </a:rPr>
              <a:t>ㅣ데이터</a:t>
            </a:r>
            <a:r>
              <a:rPr lang="ko-KR" altLang="en-US" sz="1200" dirty="0">
                <a:solidFill>
                  <a:srgbClr val="000000"/>
                </a:solidFill>
              </a:rPr>
              <a:t> 설명 및 실험계획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700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17824" y="460280"/>
            <a:ext cx="2505814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추가 실험 계획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A56E2-5825-C96A-04B3-04A43E3F56F3}"/>
              </a:ext>
            </a:extLst>
          </p:cNvPr>
          <p:cNvSpPr txBox="1"/>
          <p:nvPr/>
        </p:nvSpPr>
        <p:spPr>
          <a:xfrm>
            <a:off x="193924" y="117806"/>
            <a:ext cx="2528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PART1 </a:t>
            </a:r>
            <a:r>
              <a:rPr lang="ko-KR" altLang="en-US" sz="1200" dirty="0" err="1">
                <a:solidFill>
                  <a:srgbClr val="000000"/>
                </a:solidFill>
              </a:rPr>
              <a:t>ㅣ데이터</a:t>
            </a:r>
            <a:r>
              <a:rPr lang="ko-KR" altLang="en-US" sz="1200" dirty="0">
                <a:solidFill>
                  <a:srgbClr val="000000"/>
                </a:solidFill>
              </a:rPr>
              <a:t> 설명 및 실험계획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C7161C8-56D4-55E1-A75B-58ED170F5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082" y="427950"/>
            <a:ext cx="4426838" cy="336591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F1C9858-B55E-D1D3-DD3D-D59A25973B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104" y="3599475"/>
            <a:ext cx="4240407" cy="321299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3F3A5B3-D416-3E5B-79CE-FB13485FA2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8195" y="1026589"/>
            <a:ext cx="5994739" cy="438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589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>
            <a:extLst>
              <a:ext uri="{FF2B5EF4-FFF2-40B4-BE49-F238E27FC236}">
                <a16:creationId xmlns:a16="http://schemas.microsoft.com/office/drawing/2014/main" id="{D741D80A-DE6A-F3C5-93B3-7CD5C5210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214" y="792311"/>
            <a:ext cx="7452540" cy="653840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8BF07A-DFD8-47BB-A794-B890769A06D9}"/>
              </a:ext>
            </a:extLst>
          </p:cNvPr>
          <p:cNvSpPr txBox="1"/>
          <p:nvPr/>
        </p:nvSpPr>
        <p:spPr>
          <a:xfrm>
            <a:off x="336810" y="446077"/>
            <a:ext cx="6715300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결합 모델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 (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정상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/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마모 확률 예측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11212574" y="6063987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4B03CC-0BA6-319E-C76B-452AD352F6AF}"/>
              </a:ext>
            </a:extLst>
          </p:cNvPr>
          <p:cNvSpPr txBox="1"/>
          <p:nvPr/>
        </p:nvSpPr>
        <p:spPr>
          <a:xfrm>
            <a:off x="193924" y="117806"/>
            <a:ext cx="1748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en-US" altLang="ko-KR" sz="1200" dirty="0">
                <a:solidFill>
                  <a:srgbClr val="000000"/>
                </a:solidFill>
              </a:rPr>
              <a:t>l CNC </a:t>
            </a:r>
            <a:r>
              <a:rPr lang="ko-KR" altLang="en-US" sz="1200" dirty="0">
                <a:solidFill>
                  <a:srgbClr val="000000"/>
                </a:solidFill>
              </a:rPr>
              <a:t>결합모델</a:t>
            </a:r>
            <a:endParaRPr lang="en-US" sz="1200" dirty="0">
              <a:solidFill>
                <a:srgbClr val="000000"/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441DBF4-5222-1E5A-7D3C-C3F576C00501}"/>
              </a:ext>
            </a:extLst>
          </p:cNvPr>
          <p:cNvGrpSpPr/>
          <p:nvPr/>
        </p:nvGrpSpPr>
        <p:grpSpPr>
          <a:xfrm>
            <a:off x="3051533" y="2024817"/>
            <a:ext cx="1285854" cy="771671"/>
            <a:chOff x="1795590" y="1980944"/>
            <a:chExt cx="1354763" cy="8093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4FF263B-0067-B9FA-A41C-169809D89BE2}"/>
                </a:ext>
              </a:extLst>
            </p:cNvPr>
            <p:cNvSpPr txBox="1"/>
            <p:nvPr/>
          </p:nvSpPr>
          <p:spPr>
            <a:xfrm>
              <a:off x="1893305" y="2015564"/>
              <a:ext cx="1257048" cy="774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4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  <a:endParaRPr lang="ko-KR" altLang="en-US" sz="1400" dirty="0">
                <a:solidFill>
                  <a:srgbClr val="0B17FD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CA884F17-6969-B7F9-338D-D5180911243C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A62C897-1023-EEDD-6CD2-BB3E23FE9833}"/>
              </a:ext>
            </a:extLst>
          </p:cNvPr>
          <p:cNvGrpSpPr/>
          <p:nvPr/>
        </p:nvGrpSpPr>
        <p:grpSpPr>
          <a:xfrm>
            <a:off x="3052818" y="3391684"/>
            <a:ext cx="1191826" cy="770256"/>
            <a:chOff x="1795590" y="1980944"/>
            <a:chExt cx="1255696" cy="80790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A6EE858-D171-75CE-69D7-5726262EF69B}"/>
                </a:ext>
              </a:extLst>
            </p:cNvPr>
            <p:cNvSpPr txBox="1"/>
            <p:nvPr/>
          </p:nvSpPr>
          <p:spPr>
            <a:xfrm>
              <a:off x="1866698" y="2079269"/>
              <a:ext cx="1184588" cy="677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4D50FE9B-13BA-5906-6270-8B80590873A9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3152621-E53A-01CC-EDE6-DF528484B7AE}"/>
              </a:ext>
            </a:extLst>
          </p:cNvPr>
          <p:cNvGrpSpPr/>
          <p:nvPr/>
        </p:nvGrpSpPr>
        <p:grpSpPr>
          <a:xfrm>
            <a:off x="3027564" y="4876011"/>
            <a:ext cx="1807760" cy="770255"/>
            <a:chOff x="1770336" y="1980944"/>
            <a:chExt cx="1904638" cy="80790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2AA6A4-F25D-4BFA-EF02-3A6024509842}"/>
                </a:ext>
              </a:extLst>
            </p:cNvPr>
            <p:cNvSpPr txBox="1"/>
            <p:nvPr/>
          </p:nvSpPr>
          <p:spPr>
            <a:xfrm>
              <a:off x="1770336" y="2142520"/>
              <a:ext cx="1904638" cy="6133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  (0/1)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21205389-8D72-8A63-B995-3057572D55FB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B9C69F80-40D1-F271-7697-BAEE570512DB}"/>
              </a:ext>
            </a:extLst>
          </p:cNvPr>
          <p:cNvGrpSpPr/>
          <p:nvPr/>
        </p:nvGrpSpPr>
        <p:grpSpPr>
          <a:xfrm>
            <a:off x="10788793" y="3950547"/>
            <a:ext cx="1205095" cy="770256"/>
            <a:chOff x="1795590" y="1980944"/>
            <a:chExt cx="1269676" cy="80790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5AC88B7-7B07-859B-3C66-36F9BE05E8A3}"/>
                </a:ext>
              </a:extLst>
            </p:cNvPr>
            <p:cNvSpPr txBox="1"/>
            <p:nvPr/>
          </p:nvSpPr>
          <p:spPr>
            <a:xfrm>
              <a:off x="1808218" y="2239272"/>
              <a:ext cx="1257048" cy="3873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확률</a:t>
              </a: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3509FAFB-399A-A905-03D8-E19723616A1A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F752281-5CFC-8A5B-BF7E-49254D24545B}"/>
              </a:ext>
            </a:extLst>
          </p:cNvPr>
          <p:cNvGrpSpPr/>
          <p:nvPr/>
        </p:nvGrpSpPr>
        <p:grpSpPr>
          <a:xfrm>
            <a:off x="10782801" y="2796488"/>
            <a:ext cx="1205095" cy="770256"/>
            <a:chOff x="1795590" y="1980944"/>
            <a:chExt cx="1269676" cy="80790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D22F467-6984-6517-EB99-D436C1116993}"/>
                </a:ext>
              </a:extLst>
            </p:cNvPr>
            <p:cNvSpPr txBox="1"/>
            <p:nvPr/>
          </p:nvSpPr>
          <p:spPr>
            <a:xfrm>
              <a:off x="1808218" y="2239272"/>
              <a:ext cx="1257048" cy="3873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 확률</a:t>
              </a: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87F18D92-2D88-0B5A-56B7-DA5D9D64A8A8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왼쪽 대괄호 23">
            <a:extLst>
              <a:ext uri="{FF2B5EF4-FFF2-40B4-BE49-F238E27FC236}">
                <a16:creationId xmlns:a16="http://schemas.microsoft.com/office/drawing/2014/main" id="{B13F9874-BF7D-5340-EC70-246DFF67B408}"/>
              </a:ext>
            </a:extLst>
          </p:cNvPr>
          <p:cNvSpPr/>
          <p:nvPr/>
        </p:nvSpPr>
        <p:spPr>
          <a:xfrm>
            <a:off x="353553" y="2083011"/>
            <a:ext cx="162833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왼쪽 대괄호 36">
            <a:extLst>
              <a:ext uri="{FF2B5EF4-FFF2-40B4-BE49-F238E27FC236}">
                <a16:creationId xmlns:a16="http://schemas.microsoft.com/office/drawing/2014/main" id="{605B8C92-3BBE-765D-8752-7410DCB0678F}"/>
              </a:ext>
            </a:extLst>
          </p:cNvPr>
          <p:cNvSpPr/>
          <p:nvPr/>
        </p:nvSpPr>
        <p:spPr>
          <a:xfrm flipH="1">
            <a:off x="2235973" y="2083011"/>
            <a:ext cx="162834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DB03D47-4E2D-38CF-BC81-59727C877F29}"/>
              </a:ext>
            </a:extLst>
          </p:cNvPr>
          <p:cNvGrpSpPr/>
          <p:nvPr/>
        </p:nvGrpSpPr>
        <p:grpSpPr>
          <a:xfrm>
            <a:off x="646787" y="2157185"/>
            <a:ext cx="1550830" cy="1793362"/>
            <a:chOff x="499643" y="1800076"/>
            <a:chExt cx="1550830" cy="1793362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AC451BC6-C633-CB1C-2AC6-3D4D747543CA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B17F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D84D7A6-44D2-55A6-6D1B-7A5AE914C976}"/>
                </a:ext>
              </a:extLst>
            </p:cNvPr>
            <p:cNvSpPr txBox="1"/>
            <p:nvPr/>
          </p:nvSpPr>
          <p:spPr>
            <a:xfrm>
              <a:off x="499643" y="1911927"/>
              <a:ext cx="155083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6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sz="16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</a:t>
              </a:r>
              <a:r>
                <a:rPr lang="en-US" altLang="ko-KR" sz="1600" dirty="0"/>
                <a:t>)</a:t>
              </a:r>
              <a:endParaRPr lang="ko-KR" altLang="en-US" sz="16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68006A5-24A4-7E24-CE3D-6E734BAF38A7}"/>
              </a:ext>
            </a:extLst>
          </p:cNvPr>
          <p:cNvGrpSpPr/>
          <p:nvPr/>
        </p:nvGrpSpPr>
        <p:grpSpPr>
          <a:xfrm>
            <a:off x="646788" y="4120654"/>
            <a:ext cx="1550829" cy="997435"/>
            <a:chOff x="499643" y="1800076"/>
            <a:chExt cx="1550830" cy="1793362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F7BA2FF8-975B-51FB-50D9-38B559E80356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A97FFAE-D3F7-6A44-4076-16BCB143975B}"/>
                </a:ext>
              </a:extLst>
            </p:cNvPr>
            <p:cNvSpPr txBox="1"/>
            <p:nvPr/>
          </p:nvSpPr>
          <p:spPr>
            <a:xfrm>
              <a:off x="499643" y="2269074"/>
              <a:ext cx="1550830" cy="10514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확률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확률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77691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타원 58">
            <a:extLst>
              <a:ext uri="{FF2B5EF4-FFF2-40B4-BE49-F238E27FC236}">
                <a16:creationId xmlns:a16="http://schemas.microsoft.com/office/drawing/2014/main" id="{E4C9D90C-7EFD-B822-A04F-A55E8C765F55}"/>
              </a:ext>
            </a:extLst>
          </p:cNvPr>
          <p:cNvSpPr/>
          <p:nvPr/>
        </p:nvSpPr>
        <p:spPr>
          <a:xfrm>
            <a:off x="8267887" y="4542890"/>
            <a:ext cx="2022371" cy="165798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custGeom>
                    <a:avLst/>
                    <a:gdLst>
                      <a:gd name="connsiteX0" fmla="*/ 0 w 2401455"/>
                      <a:gd name="connsiteY0" fmla="*/ 1029855 h 2059709"/>
                      <a:gd name="connsiteX1" fmla="*/ 1200728 w 2401455"/>
                      <a:gd name="connsiteY1" fmla="*/ 0 h 2059709"/>
                      <a:gd name="connsiteX2" fmla="*/ 2401456 w 2401455"/>
                      <a:gd name="connsiteY2" fmla="*/ 1029855 h 2059709"/>
                      <a:gd name="connsiteX3" fmla="*/ 1200728 w 2401455"/>
                      <a:gd name="connsiteY3" fmla="*/ 2059710 h 2059709"/>
                      <a:gd name="connsiteX4" fmla="*/ 0 w 2401455"/>
                      <a:gd name="connsiteY4" fmla="*/ 1029855 h 2059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01455" h="2059709" fill="none" extrusionOk="0">
                        <a:moveTo>
                          <a:pt x="0" y="1029855"/>
                        </a:moveTo>
                        <a:cubicBezTo>
                          <a:pt x="6359" y="455038"/>
                          <a:pt x="647645" y="7263"/>
                          <a:pt x="1200728" y="0"/>
                        </a:cubicBezTo>
                        <a:cubicBezTo>
                          <a:pt x="1888592" y="42254"/>
                          <a:pt x="2339229" y="459745"/>
                          <a:pt x="2401456" y="1029855"/>
                        </a:cubicBezTo>
                        <a:cubicBezTo>
                          <a:pt x="2422551" y="1601687"/>
                          <a:pt x="1796509" y="2028967"/>
                          <a:pt x="1200728" y="2059710"/>
                        </a:cubicBezTo>
                        <a:cubicBezTo>
                          <a:pt x="485516" y="2075248"/>
                          <a:pt x="13700" y="1580056"/>
                          <a:pt x="0" y="1029855"/>
                        </a:cubicBezTo>
                        <a:close/>
                      </a:path>
                      <a:path w="2401455" h="2059709" stroke="0" extrusionOk="0">
                        <a:moveTo>
                          <a:pt x="0" y="1029855"/>
                        </a:moveTo>
                        <a:cubicBezTo>
                          <a:pt x="-23056" y="501533"/>
                          <a:pt x="512966" y="-10166"/>
                          <a:pt x="1200728" y="0"/>
                        </a:cubicBezTo>
                        <a:cubicBezTo>
                          <a:pt x="1964092" y="-14795"/>
                          <a:pt x="2385037" y="490987"/>
                          <a:pt x="2401456" y="1029855"/>
                        </a:cubicBezTo>
                        <a:cubicBezTo>
                          <a:pt x="2311346" y="1628745"/>
                          <a:pt x="1785016" y="2152958"/>
                          <a:pt x="1200728" y="2059710"/>
                        </a:cubicBezTo>
                        <a:cubicBezTo>
                          <a:pt x="577362" y="2033968"/>
                          <a:pt x="-44742" y="1608891"/>
                          <a:pt x="0" y="102985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CLCU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4177602" y="1511164"/>
            <a:ext cx="234360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1EC18AF8-A075-4C4B-1BC7-CB6905500D65}"/>
              </a:ext>
            </a:extLst>
          </p:cNvPr>
          <p:cNvSpPr/>
          <p:nvPr/>
        </p:nvSpPr>
        <p:spPr>
          <a:xfrm>
            <a:off x="3699846" y="3506232"/>
            <a:ext cx="621437" cy="329321"/>
          </a:xfrm>
          <a:custGeom>
            <a:avLst/>
            <a:gdLst>
              <a:gd name="connsiteX0" fmla="*/ 0 w 621437"/>
              <a:gd name="connsiteY0" fmla="*/ 82330 h 329321"/>
              <a:gd name="connsiteX1" fmla="*/ 456777 w 621437"/>
              <a:gd name="connsiteY1" fmla="*/ 82330 h 329321"/>
              <a:gd name="connsiteX2" fmla="*/ 456777 w 621437"/>
              <a:gd name="connsiteY2" fmla="*/ 0 h 329321"/>
              <a:gd name="connsiteX3" fmla="*/ 621437 w 621437"/>
              <a:gd name="connsiteY3" fmla="*/ 164661 h 329321"/>
              <a:gd name="connsiteX4" fmla="*/ 456777 w 621437"/>
              <a:gd name="connsiteY4" fmla="*/ 329321 h 329321"/>
              <a:gd name="connsiteX5" fmla="*/ 456777 w 621437"/>
              <a:gd name="connsiteY5" fmla="*/ 246991 h 329321"/>
              <a:gd name="connsiteX6" fmla="*/ 0 w 621437"/>
              <a:gd name="connsiteY6" fmla="*/ 246991 h 329321"/>
              <a:gd name="connsiteX7" fmla="*/ 0 w 621437"/>
              <a:gd name="connsiteY7" fmla="*/ 82330 h 32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1437" h="329321" extrusionOk="0">
                <a:moveTo>
                  <a:pt x="0" y="82330"/>
                </a:moveTo>
                <a:cubicBezTo>
                  <a:pt x="144520" y="35489"/>
                  <a:pt x="338714" y="127271"/>
                  <a:pt x="456777" y="82330"/>
                </a:cubicBezTo>
                <a:cubicBezTo>
                  <a:pt x="447366" y="50621"/>
                  <a:pt x="466471" y="25516"/>
                  <a:pt x="456777" y="0"/>
                </a:cubicBezTo>
                <a:cubicBezTo>
                  <a:pt x="532074" y="55148"/>
                  <a:pt x="528476" y="94590"/>
                  <a:pt x="621437" y="164661"/>
                </a:cubicBezTo>
                <a:cubicBezTo>
                  <a:pt x="544328" y="246322"/>
                  <a:pt x="523376" y="259161"/>
                  <a:pt x="456777" y="329321"/>
                </a:cubicBezTo>
                <a:cubicBezTo>
                  <a:pt x="456005" y="293194"/>
                  <a:pt x="464022" y="264377"/>
                  <a:pt x="456777" y="246991"/>
                </a:cubicBezTo>
                <a:cubicBezTo>
                  <a:pt x="245585" y="274019"/>
                  <a:pt x="211048" y="201423"/>
                  <a:pt x="0" y="246991"/>
                </a:cubicBezTo>
                <a:cubicBezTo>
                  <a:pt x="-15626" y="207398"/>
                  <a:pt x="1768" y="115864"/>
                  <a:pt x="0" y="82330"/>
                </a:cubicBezTo>
                <a:close/>
              </a:path>
            </a:pathLst>
          </a:custGeom>
          <a:noFill/>
          <a:ln w="28575" cap="flat"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D98130-B19C-8D19-ACE3-634C809328DE}"/>
              </a:ext>
            </a:extLst>
          </p:cNvPr>
          <p:cNvSpPr txBox="1"/>
          <p:nvPr/>
        </p:nvSpPr>
        <p:spPr>
          <a:xfrm>
            <a:off x="4468399" y="3169039"/>
            <a:ext cx="2665170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4400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군집화</a:t>
            </a:r>
            <a:endParaRPr lang="en-US" sz="4400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32BC6853-D8DD-F24A-8301-0CEB5A14C585}"/>
              </a:ext>
            </a:extLst>
          </p:cNvPr>
          <p:cNvCxnSpPr>
            <a:cxnSpLocks/>
          </p:cNvCxnSpPr>
          <p:nvPr/>
        </p:nvCxnSpPr>
        <p:spPr>
          <a:xfrm flipV="1">
            <a:off x="6404562" y="1896955"/>
            <a:ext cx="1818956" cy="1582702"/>
          </a:xfrm>
          <a:prstGeom prst="bentConnector3">
            <a:avLst/>
          </a:prstGeom>
          <a:ln w="412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AEFCEF51-93F2-634F-81C5-A2B876A0BF22}"/>
              </a:ext>
            </a:extLst>
          </p:cNvPr>
          <p:cNvCxnSpPr>
            <a:cxnSpLocks/>
          </p:cNvCxnSpPr>
          <p:nvPr/>
        </p:nvCxnSpPr>
        <p:spPr>
          <a:xfrm>
            <a:off x="6425517" y="3778157"/>
            <a:ext cx="1798001" cy="1657984"/>
          </a:xfrm>
          <a:prstGeom prst="bentConnector3">
            <a:avLst/>
          </a:prstGeom>
          <a:ln w="412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타원 50">
            <a:extLst>
              <a:ext uri="{FF2B5EF4-FFF2-40B4-BE49-F238E27FC236}">
                <a16:creationId xmlns:a16="http://schemas.microsoft.com/office/drawing/2014/main" id="{A468B4C2-EF19-A3A0-0C44-47B6881804F2}"/>
              </a:ext>
            </a:extLst>
          </p:cNvPr>
          <p:cNvSpPr/>
          <p:nvPr/>
        </p:nvSpPr>
        <p:spPr>
          <a:xfrm>
            <a:off x="8267888" y="1191540"/>
            <a:ext cx="2022371" cy="165798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custGeom>
                    <a:avLst/>
                    <a:gdLst>
                      <a:gd name="connsiteX0" fmla="*/ 0 w 2401455"/>
                      <a:gd name="connsiteY0" fmla="*/ 1029855 h 2059709"/>
                      <a:gd name="connsiteX1" fmla="*/ 1200728 w 2401455"/>
                      <a:gd name="connsiteY1" fmla="*/ 0 h 2059709"/>
                      <a:gd name="connsiteX2" fmla="*/ 2401456 w 2401455"/>
                      <a:gd name="connsiteY2" fmla="*/ 1029855 h 2059709"/>
                      <a:gd name="connsiteX3" fmla="*/ 1200728 w 2401455"/>
                      <a:gd name="connsiteY3" fmla="*/ 2059710 h 2059709"/>
                      <a:gd name="connsiteX4" fmla="*/ 0 w 2401455"/>
                      <a:gd name="connsiteY4" fmla="*/ 1029855 h 2059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01455" h="2059709" fill="none" extrusionOk="0">
                        <a:moveTo>
                          <a:pt x="0" y="1029855"/>
                        </a:moveTo>
                        <a:cubicBezTo>
                          <a:pt x="6359" y="455038"/>
                          <a:pt x="647645" y="7263"/>
                          <a:pt x="1200728" y="0"/>
                        </a:cubicBezTo>
                        <a:cubicBezTo>
                          <a:pt x="1888592" y="42254"/>
                          <a:pt x="2339229" y="459745"/>
                          <a:pt x="2401456" y="1029855"/>
                        </a:cubicBezTo>
                        <a:cubicBezTo>
                          <a:pt x="2422551" y="1601687"/>
                          <a:pt x="1796509" y="2028967"/>
                          <a:pt x="1200728" y="2059710"/>
                        </a:cubicBezTo>
                        <a:cubicBezTo>
                          <a:pt x="485516" y="2075248"/>
                          <a:pt x="13700" y="1580056"/>
                          <a:pt x="0" y="1029855"/>
                        </a:cubicBezTo>
                        <a:close/>
                      </a:path>
                      <a:path w="2401455" h="2059709" stroke="0" extrusionOk="0">
                        <a:moveTo>
                          <a:pt x="0" y="1029855"/>
                        </a:moveTo>
                        <a:cubicBezTo>
                          <a:pt x="-23056" y="501533"/>
                          <a:pt x="512966" y="-10166"/>
                          <a:pt x="1200728" y="0"/>
                        </a:cubicBezTo>
                        <a:cubicBezTo>
                          <a:pt x="1964092" y="-14795"/>
                          <a:pt x="2385037" y="490987"/>
                          <a:pt x="2401456" y="1029855"/>
                        </a:cubicBezTo>
                        <a:cubicBezTo>
                          <a:pt x="2311346" y="1628745"/>
                          <a:pt x="1785016" y="2152958"/>
                          <a:pt x="1200728" y="2059710"/>
                        </a:cubicBezTo>
                        <a:cubicBezTo>
                          <a:pt x="577362" y="2033968"/>
                          <a:pt x="-44742" y="1608891"/>
                          <a:pt x="0" y="102985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CLCU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4C0659A-0252-C3C2-097B-439109E1BA16}"/>
              </a:ext>
            </a:extLst>
          </p:cNvPr>
          <p:cNvSpPr txBox="1"/>
          <p:nvPr/>
        </p:nvSpPr>
        <p:spPr>
          <a:xfrm>
            <a:off x="8615019" y="1789699"/>
            <a:ext cx="1410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Cluster1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90049CF-379B-23C7-A9B6-11125650F8B6}"/>
              </a:ext>
            </a:extLst>
          </p:cNvPr>
          <p:cNvSpPr txBox="1"/>
          <p:nvPr/>
        </p:nvSpPr>
        <p:spPr>
          <a:xfrm>
            <a:off x="8584002" y="5129692"/>
            <a:ext cx="1441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Cluster2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79D8766-1BB6-70DC-433C-BB2EF0034263}"/>
              </a:ext>
            </a:extLst>
          </p:cNvPr>
          <p:cNvGrpSpPr/>
          <p:nvPr/>
        </p:nvGrpSpPr>
        <p:grpSpPr>
          <a:xfrm>
            <a:off x="1081691" y="2506334"/>
            <a:ext cx="2389921" cy="2163955"/>
            <a:chOff x="476936" y="1800076"/>
            <a:chExt cx="1573537" cy="1793362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739F1A4A-4AF2-031B-12A6-F5C2752EDF71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B17F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132B4CE-A9B2-81DB-5842-77AF483DFE20}"/>
                </a:ext>
              </a:extLst>
            </p:cNvPr>
            <p:cNvSpPr txBox="1"/>
            <p:nvPr/>
          </p:nvSpPr>
          <p:spPr>
            <a:xfrm>
              <a:off x="476936" y="1997294"/>
              <a:ext cx="1550830" cy="1453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</a:t>
              </a:r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en-US" altLang="ko-KR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</a:p>
            <a:p>
              <a:pPr algn="ctr"/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r>
                <a:rPr lang="en-US" altLang="ko-KR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(0/1)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46A451E-456F-E945-5562-C112D10CD336}"/>
              </a:ext>
            </a:extLst>
          </p:cNvPr>
          <p:cNvSpPr txBox="1"/>
          <p:nvPr/>
        </p:nvSpPr>
        <p:spPr>
          <a:xfrm>
            <a:off x="336810" y="446077"/>
            <a:ext cx="4530407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 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결합 모델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 (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군집화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9B7616-D683-71A6-41FF-9EAD9414031E}"/>
              </a:ext>
            </a:extLst>
          </p:cNvPr>
          <p:cNvSpPr txBox="1"/>
          <p:nvPr/>
        </p:nvSpPr>
        <p:spPr>
          <a:xfrm>
            <a:off x="193924" y="117806"/>
            <a:ext cx="1748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en-US" altLang="ko-KR" sz="1200" dirty="0">
                <a:solidFill>
                  <a:srgbClr val="000000"/>
                </a:solidFill>
              </a:rPr>
              <a:t>l CNC </a:t>
            </a:r>
            <a:r>
              <a:rPr lang="ko-KR" altLang="en-US" sz="1200" dirty="0">
                <a:solidFill>
                  <a:srgbClr val="000000"/>
                </a:solidFill>
              </a:rPr>
              <a:t>결합모델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72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E7610AC1-0173-A6CE-FADC-F0B803B48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9411" y="1218348"/>
            <a:ext cx="6841472" cy="517496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8BF07A-DFD8-47BB-A794-B890769A06D9}"/>
              </a:ext>
            </a:extLst>
          </p:cNvPr>
          <p:cNvSpPr txBox="1"/>
          <p:nvPr/>
        </p:nvSpPr>
        <p:spPr>
          <a:xfrm>
            <a:off x="336810" y="446077"/>
            <a:ext cx="4530407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결합 모델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 (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군집화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11212574" y="6063987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441DBF4-5222-1E5A-7D3C-C3F576C00501}"/>
              </a:ext>
            </a:extLst>
          </p:cNvPr>
          <p:cNvGrpSpPr/>
          <p:nvPr/>
        </p:nvGrpSpPr>
        <p:grpSpPr>
          <a:xfrm>
            <a:off x="3051533" y="2024817"/>
            <a:ext cx="1285854" cy="771671"/>
            <a:chOff x="1795590" y="1980944"/>
            <a:chExt cx="1354763" cy="8093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4FF263B-0067-B9FA-A41C-169809D89BE2}"/>
                </a:ext>
              </a:extLst>
            </p:cNvPr>
            <p:cNvSpPr txBox="1"/>
            <p:nvPr/>
          </p:nvSpPr>
          <p:spPr>
            <a:xfrm>
              <a:off x="1893305" y="2015564"/>
              <a:ext cx="1257048" cy="774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4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  <a:endParaRPr lang="ko-KR" altLang="en-US" sz="1400" dirty="0">
                <a:solidFill>
                  <a:srgbClr val="0B17FD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CA884F17-6969-B7F9-338D-D5180911243C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A62C897-1023-EEDD-6CD2-BB3E23FE9833}"/>
              </a:ext>
            </a:extLst>
          </p:cNvPr>
          <p:cNvGrpSpPr/>
          <p:nvPr/>
        </p:nvGrpSpPr>
        <p:grpSpPr>
          <a:xfrm>
            <a:off x="3052818" y="3391684"/>
            <a:ext cx="1191826" cy="770256"/>
            <a:chOff x="1795590" y="1980944"/>
            <a:chExt cx="1255696" cy="80790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A6EE858-D171-75CE-69D7-5726262EF69B}"/>
                </a:ext>
              </a:extLst>
            </p:cNvPr>
            <p:cNvSpPr txBox="1"/>
            <p:nvPr/>
          </p:nvSpPr>
          <p:spPr>
            <a:xfrm>
              <a:off x="1866698" y="2079269"/>
              <a:ext cx="1184588" cy="677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4D50FE9B-13BA-5906-6270-8B80590873A9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3152621-E53A-01CC-EDE6-DF528484B7AE}"/>
              </a:ext>
            </a:extLst>
          </p:cNvPr>
          <p:cNvGrpSpPr/>
          <p:nvPr/>
        </p:nvGrpSpPr>
        <p:grpSpPr>
          <a:xfrm>
            <a:off x="3027564" y="4876011"/>
            <a:ext cx="1807760" cy="770255"/>
            <a:chOff x="1770336" y="1980944"/>
            <a:chExt cx="1904638" cy="80790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2AA6A4-F25D-4BFA-EF02-3A6024509842}"/>
                </a:ext>
              </a:extLst>
            </p:cNvPr>
            <p:cNvSpPr txBox="1"/>
            <p:nvPr/>
          </p:nvSpPr>
          <p:spPr>
            <a:xfrm>
              <a:off x="1770336" y="2142520"/>
              <a:ext cx="1904638" cy="6133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  (0/1)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21205389-8D72-8A63-B995-3057572D55FB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F752281-5CFC-8A5B-BF7E-49254D24545B}"/>
              </a:ext>
            </a:extLst>
          </p:cNvPr>
          <p:cNvGrpSpPr/>
          <p:nvPr/>
        </p:nvGrpSpPr>
        <p:grpSpPr>
          <a:xfrm>
            <a:off x="10850882" y="3565419"/>
            <a:ext cx="1238484" cy="770256"/>
            <a:chOff x="1795590" y="1980944"/>
            <a:chExt cx="1304855" cy="80790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D22F467-6984-6517-EB99-D436C1116993}"/>
                </a:ext>
              </a:extLst>
            </p:cNvPr>
            <p:cNvSpPr txBox="1"/>
            <p:nvPr/>
          </p:nvSpPr>
          <p:spPr>
            <a:xfrm>
              <a:off x="1843397" y="2078217"/>
              <a:ext cx="1257048" cy="61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Cluster</a:t>
              </a:r>
            </a:p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number</a:t>
              </a: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87F18D92-2D88-0B5A-56B7-DA5D9D64A8A8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왼쪽 대괄호 23">
            <a:extLst>
              <a:ext uri="{FF2B5EF4-FFF2-40B4-BE49-F238E27FC236}">
                <a16:creationId xmlns:a16="http://schemas.microsoft.com/office/drawing/2014/main" id="{B13F9874-BF7D-5340-EC70-246DFF67B408}"/>
              </a:ext>
            </a:extLst>
          </p:cNvPr>
          <p:cNvSpPr/>
          <p:nvPr/>
        </p:nvSpPr>
        <p:spPr>
          <a:xfrm>
            <a:off x="353553" y="2083011"/>
            <a:ext cx="162833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왼쪽 대괄호 36">
            <a:extLst>
              <a:ext uri="{FF2B5EF4-FFF2-40B4-BE49-F238E27FC236}">
                <a16:creationId xmlns:a16="http://schemas.microsoft.com/office/drawing/2014/main" id="{605B8C92-3BBE-765D-8752-7410DCB0678F}"/>
              </a:ext>
            </a:extLst>
          </p:cNvPr>
          <p:cNvSpPr/>
          <p:nvPr/>
        </p:nvSpPr>
        <p:spPr>
          <a:xfrm flipH="1">
            <a:off x="2235973" y="2083011"/>
            <a:ext cx="162834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DB03D47-4E2D-38CF-BC81-59727C877F29}"/>
              </a:ext>
            </a:extLst>
          </p:cNvPr>
          <p:cNvGrpSpPr/>
          <p:nvPr/>
        </p:nvGrpSpPr>
        <p:grpSpPr>
          <a:xfrm>
            <a:off x="646787" y="2157185"/>
            <a:ext cx="1550830" cy="1793362"/>
            <a:chOff x="499643" y="1800076"/>
            <a:chExt cx="1550830" cy="1793362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AC451BC6-C633-CB1C-2AC6-3D4D747543CA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B17F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D84D7A6-44D2-55A6-6D1B-7A5AE914C976}"/>
                </a:ext>
              </a:extLst>
            </p:cNvPr>
            <p:cNvSpPr txBox="1"/>
            <p:nvPr/>
          </p:nvSpPr>
          <p:spPr>
            <a:xfrm>
              <a:off x="499643" y="1911927"/>
              <a:ext cx="155083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6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sz="16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</a:t>
              </a:r>
              <a:r>
                <a:rPr lang="en-US" altLang="ko-KR" sz="1600" dirty="0"/>
                <a:t>)</a:t>
              </a:r>
              <a:endParaRPr lang="ko-KR" altLang="en-US" sz="16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68006A5-24A4-7E24-CE3D-6E734BAF38A7}"/>
              </a:ext>
            </a:extLst>
          </p:cNvPr>
          <p:cNvGrpSpPr/>
          <p:nvPr/>
        </p:nvGrpSpPr>
        <p:grpSpPr>
          <a:xfrm>
            <a:off x="646788" y="4120654"/>
            <a:ext cx="1550829" cy="997435"/>
            <a:chOff x="499643" y="1800076"/>
            <a:chExt cx="1550830" cy="1793362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F7BA2FF8-975B-51FB-50D9-38B559E80356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A97FFAE-D3F7-6A44-4076-16BCB143975B}"/>
                </a:ext>
              </a:extLst>
            </p:cNvPr>
            <p:cNvSpPr txBox="1"/>
            <p:nvPr/>
          </p:nvSpPr>
          <p:spPr>
            <a:xfrm>
              <a:off x="499643" y="2186678"/>
              <a:ext cx="1550830" cy="10514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Cluster number</a:t>
              </a: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134D93FD-DED0-DBED-C8C8-B58B8AE5E6FF}"/>
              </a:ext>
            </a:extLst>
          </p:cNvPr>
          <p:cNvSpPr txBox="1"/>
          <p:nvPr/>
        </p:nvSpPr>
        <p:spPr>
          <a:xfrm>
            <a:off x="193924" y="117806"/>
            <a:ext cx="1748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en-US" altLang="ko-KR" sz="1200" dirty="0">
                <a:solidFill>
                  <a:srgbClr val="000000"/>
                </a:solidFill>
              </a:rPr>
              <a:t>l CNC </a:t>
            </a:r>
            <a:r>
              <a:rPr lang="ko-KR" altLang="en-US" sz="1200" dirty="0">
                <a:solidFill>
                  <a:srgbClr val="000000"/>
                </a:solidFill>
              </a:rPr>
              <a:t>결합모델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92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5802B9D3541924C9C75AB7F5A26876B" ma:contentTypeVersion="9" ma:contentTypeDescription="새 문서를 만듭니다." ma:contentTypeScope="" ma:versionID="95a4238a0d897169a7cc7fb22ddafc2d">
  <xsd:schema xmlns:xsd="http://www.w3.org/2001/XMLSchema" xmlns:xs="http://www.w3.org/2001/XMLSchema" xmlns:p="http://schemas.microsoft.com/office/2006/metadata/properties" xmlns:ns3="2ddb9657-9ce0-4058-b92d-fb87687b9277" xmlns:ns4="b67739b8-4ae3-4d81-a4cd-7f23a048e486" targetNamespace="http://schemas.microsoft.com/office/2006/metadata/properties" ma:root="true" ma:fieldsID="b9528f393401e9473ad0db620e1278d6" ns3:_="" ns4:_="">
    <xsd:import namespace="2ddb9657-9ce0-4058-b92d-fb87687b9277"/>
    <xsd:import namespace="b67739b8-4ae3-4d81-a4cd-7f23a048e48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db9657-9ce0-4058-b92d-fb87687b92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7739b8-4ae3-4d81-a4cd-7f23a048e48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FD1C286-10B5-455A-BC2A-E00B5EBD94E1}">
  <ds:schemaRefs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2ddb9657-9ce0-4058-b92d-fb87687b9277"/>
    <ds:schemaRef ds:uri="http://purl.org/dc/dcmitype/"/>
    <ds:schemaRef ds:uri="http://purl.org/dc/elements/1.1/"/>
    <ds:schemaRef ds:uri="http://schemas.microsoft.com/office/infopath/2007/PartnerControls"/>
    <ds:schemaRef ds:uri="b67739b8-4ae3-4d81-a4cd-7f23a048e48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DB84007-57FB-42E2-A48E-43E7792F6A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C92F1F-C4A0-415E-8FFF-2CDA794ADCF0}">
  <ds:schemaRefs>
    <ds:schemaRef ds:uri="2ddb9657-9ce0-4058-b92d-fb87687b9277"/>
    <ds:schemaRef ds:uri="b67739b8-4ae3-4d81-a4cd-7f23a048e48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4498</TotalTime>
  <Words>355</Words>
  <Application>Microsoft Office PowerPoint</Application>
  <PresentationFormat>와이드스크린</PresentationFormat>
  <Paragraphs>153</Paragraphs>
  <Slides>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22" baseType="lpstr">
      <vt:lpstr>나눔스퀘어</vt:lpstr>
      <vt:lpstr>Calibri Light</vt:lpstr>
      <vt:lpstr>나눔스퀘어 Bold</vt:lpstr>
      <vt:lpstr>나눔스퀘어 ExtraBold</vt:lpstr>
      <vt:lpstr>Amasis MT Pro Black</vt:lpstr>
      <vt:lpstr>G마켓 산스 TTF Bold</vt:lpstr>
      <vt:lpstr>맑은 고딕</vt:lpstr>
      <vt:lpstr>Arial</vt:lpstr>
      <vt:lpstr>Montserrat ExtraBold</vt:lpstr>
      <vt:lpstr>나눔스퀘어 Light</vt:lpstr>
      <vt:lpstr>G마켓 산스 TTF Medium</vt:lpstr>
      <vt:lpstr>G마켓 산스 TTF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 병조</dc:creator>
  <cp:lastModifiedBy>조민준</cp:lastModifiedBy>
  <cp:revision>267</cp:revision>
  <dcterms:created xsi:type="dcterms:W3CDTF">2021-07-13T13:21:52Z</dcterms:created>
  <dcterms:modified xsi:type="dcterms:W3CDTF">2023-08-16T02:11:59Z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0x010100E5802B9D3541924C9C75AB7F5A26876B</vt:lpwstr>
  </property>
</Properties>
</file>

<file path=docProps/thumbnail.jpeg>
</file>